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547" r:id="rId4"/>
    <p:sldId id="478" r:id="rId5"/>
    <p:sldId id="519" r:id="rId6"/>
    <p:sldId id="518" r:id="rId7"/>
    <p:sldId id="545" r:id="rId8"/>
    <p:sldId id="509" r:id="rId9"/>
    <p:sldId id="510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FF"/>
    <a:srgbClr val="DA8200"/>
    <a:srgbClr val="990033"/>
    <a:srgbClr val="FF3B7C"/>
    <a:srgbClr val="CC0044"/>
    <a:srgbClr val="700015"/>
    <a:srgbClr val="0156FF"/>
    <a:srgbClr val="002B82"/>
    <a:srgbClr val="860086"/>
    <a:srgbClr val="FF3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70" d="100"/>
          <a:sy n="70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98111420159666"/>
          <c:y val="2.6258413805722886E-2"/>
          <c:w val="0.53753241207326163"/>
          <c:h val="0.89633054174002291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FD-42F4-980B-C49DDA729DD8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FD-42F4-980B-C49DDA729DD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72D7050-26A9-4542-A90B-DA39D97A3B54}" type="VALUE">
                      <a:rPr lang="en-US">
                        <a:solidFill>
                          <a:srgbClr val="0070C0"/>
                        </a:solidFill>
                      </a:rPr>
                      <a:pPr/>
                      <a:t>[DEĞER]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fld id="{FEDBCD6B-EA78-4D8F-8497-A83F2A14FA1E}" type="PERCENTAGE">
                      <a:rPr lang="en-US">
                        <a:solidFill>
                          <a:srgbClr val="0070C0"/>
                        </a:solidFill>
                      </a:rPr>
                      <a:pPr/>
                      <a:t>[YÜZDE]</a:t>
                    </a:fld>
                    <a:endParaRPr lang="tr-TR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FD-42F4-980B-C49DDA729DD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6E6318-A5C6-447B-B2FC-8330A66E33D6}" type="VALUE">
                      <a:rPr lang="en-US">
                        <a:solidFill>
                          <a:srgbClr val="C00000"/>
                        </a:solidFill>
                      </a:rPr>
                      <a:pPr/>
                      <a:t>[DEĞER]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fld id="{2D5E0D0D-C634-48C8-A2FD-3B27AF098070}" type="PERCENTAGE">
                      <a:rPr lang="en-US">
                        <a:solidFill>
                          <a:srgbClr val="C00000"/>
                        </a:solidFill>
                      </a:rPr>
                      <a:pPr/>
                      <a:t>[YÜZDE]</a:t>
                    </a:fld>
                    <a:endParaRPr lang="tr-TR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3FD-42F4-980B-C49DDA729DD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Анкета толтургандар</c:v>
                </c:pt>
                <c:pt idx="1">
                  <c:v>Толтура электер</c:v>
                </c:pt>
              </c:strCache>
            </c:strRef>
          </c:cat>
          <c:val>
            <c:numRef>
              <c:f>Sayfa1!$B$2:$B$3</c:f>
              <c:numCache>
                <c:formatCode>#,##0</c:formatCode>
                <c:ptCount val="2"/>
                <c:pt idx="0">
                  <c:v>4528</c:v>
                </c:pt>
                <c:pt idx="1">
                  <c:v>5778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3FD-42F4-980B-C49DDA729D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24798831873E-2"/>
          <c:y val="0.87658007937484295"/>
          <c:w val="0.92362083776405801"/>
          <c:h val="0.1076648723417232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Sayfa1!$F$4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Sayfa1!$A$2:$A$4</c:f>
              <c:strCache>
                <c:ptCount val="3"/>
                <c:pt idx="0">
                  <c:v>Кыргызстан</c:v>
                </c:pt>
                <c:pt idx="1">
                  <c:v>Түркия</c:v>
                </c:pt>
                <c:pt idx="2">
                  <c:v>Башка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8719</c:v>
                </c:pt>
                <c:pt idx="1">
                  <c:v>1115</c:v>
                </c:pt>
                <c:pt idx="2">
                  <c:v>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9F-4784-B352-8C312540A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967488"/>
        <c:axId val="373972584"/>
      </c:barChart>
      <c:catAx>
        <c:axId val="37396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73972584"/>
        <c:crosses val="autoZero"/>
        <c:auto val="1"/>
        <c:lblAlgn val="ctr"/>
        <c:lblOffset val="100"/>
        <c:noMultiLvlLbl val="0"/>
      </c:catAx>
      <c:valAx>
        <c:axId val="37397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7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90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0.11574074074074074"/>
          <c:y val="0.14106876260367129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10"/>
          <c:dLbls>
            <c:dLbl>
              <c:idx val="0"/>
              <c:layout>
                <c:manualLayout>
                  <c:x val="0.41975308641975306"/>
                  <c:y val="-2.525429394805039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D3B-40E1-B9F3-632D64DFD3C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801241858656558E-2"/>
                  <c:y val="0.1178532612838416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D3B-40E1-B9F3-632D64DFD3C8}"/>
                </c:ext>
                <c:ext xmlns:c15="http://schemas.microsoft.com/office/drawing/2012/chart" uri="{CE6537A1-D6FC-4f65-9D91-7224C49458BB}">
                  <c15:layout>
                    <c:manualLayout>
                      <c:w val="0.24459414795372797"/>
                      <c:h val="0.2824271873190301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0802469135802498E-2"/>
                  <c:y val="2.80603266089448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D3B-40E1-B9F3-632D64DFD3C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815325167687375E-2"/>
                  <c:y val="1.9642228626261415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1600" b="1" i="0" u="none" strike="noStrike" kern="1200" baseline="0" dirty="0" smtClean="0">
                        <a:solidFill>
                          <a:srgbClr val="1F497D">
                            <a:lumMod val="75000"/>
                          </a:srgb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1" i="0" u="none" strike="noStrike" kern="1200" baseline="0" dirty="0" smtClean="0">
                        <a:solidFill>
                          <a:srgbClr val="1F497D">
                            <a:lumMod val="75000"/>
                          </a:srgbClr>
                        </a:solidFill>
                        <a:latin typeface="+mn-lt"/>
                        <a:ea typeface="+mn-ea"/>
                        <a:cs typeface="+mn-cs"/>
                      </a:rPr>
                      <a:t>Башка (ишсиз, аскерде, декретте ж.б.)
1048
23,1%</a:t>
                    </a:r>
                  </a:p>
                </c:rich>
              </c:tx>
              <c:numFmt formatCode="0.0%" sourceLinked="0"/>
              <c:spPr>
                <a:ln>
                  <a:noFill/>
                </a:ln>
              </c:sp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D3B-40E1-B9F3-632D64DFD3C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tr-TR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Ишке орношкондор</c:v>
                </c:pt>
                <c:pt idx="1">
                  <c:v>Иштеп+окуусун улантып жаткандар</c:v>
                </c:pt>
                <c:pt idx="2">
                  <c:v>Окуусун улантып жаткандар</c:v>
                </c:pt>
                <c:pt idx="3">
                  <c:v>Башка (ишсиз, аскерде, декретте ж.б.)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2402</c:v>
                </c:pt>
                <c:pt idx="1">
                  <c:v>462</c:v>
                </c:pt>
                <c:pt idx="2">
                  <c:v>616</c:v>
                </c:pt>
                <c:pt idx="3">
                  <c:v>1048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50205263738949E-2"/>
          <c:y val="0.14282474289123798"/>
          <c:w val="0.42036153205993093"/>
          <c:h val="0.82352045619663738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explosion val="10"/>
          <c:dLbls>
            <c:dLbl>
              <c:idx val="1"/>
              <c:layout>
                <c:manualLayout>
                  <c:x val="-5.950717045975832E-2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F-4CC2-A6D9-2C643A2FF2D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tr-TR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Sayfa1!$A$2:$A$5</c:f>
              <c:strCache>
                <c:ptCount val="4"/>
                <c:pt idx="0">
                  <c:v>КЕСИБИ БОЮНЧА ИШТЕП ЖАТКАНДАР</c:v>
                </c:pt>
                <c:pt idx="1">
                  <c:v>КЕСИБИНЕН ТЫШКАРЫ</c:v>
                </c:pt>
                <c:pt idx="2">
                  <c:v>ОКУУСУН УЛАНТЫП ЖАТКАНДАР</c:v>
                </c:pt>
                <c:pt idx="3">
                  <c:v>БАШКА (армия, декрет, жумушсуз)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1808</c:v>
                </c:pt>
                <c:pt idx="1">
                  <c:v>1056</c:v>
                </c:pt>
                <c:pt idx="2">
                  <c:v>616</c:v>
                </c:pt>
                <c:pt idx="3">
                  <c:v>1048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F-4CC2-A6D9-2C643A2FF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9868624807228"/>
          <c:y val="0.11327606993850883"/>
          <c:w val="0.33740131375192761"/>
          <c:h val="0.82178531488337059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26270511006023"/>
          <c:y val="9.3224412247170818E-2"/>
          <c:w val="0.41593156315964896"/>
          <c:h val="0.6497190828958230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F5-427F-82DE-73C364E3EE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F5-427F-82DE-73C364E3EE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F5-427F-82DE-73C364E3EEFF}"/>
              </c:ext>
            </c:extLst>
          </c:dPt>
          <c:dLbls>
            <c:dLbl>
              <c:idx val="0"/>
              <c:layout>
                <c:manualLayout>
                  <c:x val="8.5884177120416572E-2"/>
                  <c:y val="6.802815560175853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F5-427F-82DE-73C364E3EEF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502345150055791"/>
                  <c:y val="-0.1562128017521863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F5-427F-82DE-73C364E3EEF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103283210078112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EF5-427F-82DE-73C364E3EE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МАМЛЕКЕТТИК (КООМДУК) СЕКТОРДО</c:v>
                </c:pt>
                <c:pt idx="1">
                  <c:v>ЖЕКЕ СЕКТОРДО</c:v>
                </c:pt>
                <c:pt idx="2">
                  <c:v>КОММЕРЦИЯДА, БИЗНЕСТЕ</c:v>
                </c:pt>
              </c:strCache>
            </c:strRef>
          </c:cat>
          <c:val>
            <c:numRef>
              <c:f>Sayfa1!$B$2:$B$4</c:f>
              <c:numCache>
                <c:formatCode>0</c:formatCode>
                <c:ptCount val="3"/>
                <c:pt idx="0">
                  <c:v>644</c:v>
                </c:pt>
                <c:pt idx="1">
                  <c:v>2016</c:v>
                </c:pt>
                <c:pt idx="2">
                  <c:v>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EF5-427F-82DE-73C364E3EEF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70114914767924"/>
          <c:y val="0.78686518242634507"/>
          <c:w val="0.84121740096511011"/>
          <c:h val="0.17240822448299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61D10-733A-47D3-944E-1FBD8C2F2F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5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461D10-733A-47D3-944E-1FBD8C2F2F3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04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3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2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3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6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010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01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68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6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71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447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501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42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1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8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6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4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3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15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94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yaZYkXeoQSq1UmAh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22245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y-KG" sz="24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КЫРГЫЗ-ТҮРК «МАНАС» УНИВЕРСИТЕТИ</a:t>
            </a:r>
            <a:endParaRPr lang="tr-TR" sz="2400" b="1" kern="0" dirty="0">
              <a:ln w="1905"/>
              <a:solidFill>
                <a:srgbClr val="EC333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240280"/>
            <a:ext cx="5904656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ky-KG" sz="3600" b="1" kern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КТМУнун</a:t>
            </a:r>
            <a:endParaRPr lang="tr-TR" sz="3600" b="1" kern="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ky-KG" sz="36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БҮТҮРҮҮЧҮЛӨРҮНҮН (20</a:t>
            </a:r>
            <a:r>
              <a:rPr lang="en-US" sz="36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ky-KG" sz="36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36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y-KG" sz="3600" b="1" kern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-ж.ж.)</a:t>
            </a:r>
            <a:r>
              <a:rPr lang="ky-KG" sz="36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sz="36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3600" b="1" kern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ИШКЕ ОРНОШУУ </a:t>
            </a:r>
            <a:r>
              <a:rPr lang="ky-KG" sz="3600" b="1" kern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БОЮНЧА КӨРСӨТКҮЧТӨРҮ </a:t>
            </a:r>
            <a:endParaRPr lang="tr-TR" sz="3600" b="1" kern="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manas.edu.kg/logo/Manas_logo.jpg">
            <a:extLst>
              <a:ext uri="{FF2B5EF4-FFF2-40B4-BE49-F238E27FC236}">
                <a16:creationId xmlns="" xmlns:a16="http://schemas.microsoft.com/office/drawing/2014/main" id="{057146A4-378C-4903-9CC5-753F7181A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6632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1412776"/>
            <a:ext cx="82378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Бул анализдеги </a:t>
            </a:r>
            <a:r>
              <a:rPr kumimoji="0" lang="ky-K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маалыматтар 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Студенттик иштер башкармалыгы тарабынан даярдалган 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Google Forms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https://forms.gle/yaZYkXeoQSq1UmAh6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y-K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анкетасын</a:t>
            </a:r>
            <a:r>
              <a:rPr lang="ky-KG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бүтүрүүчүлөр 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диплом алганы </a:t>
            </a:r>
            <a:r>
              <a:rPr lang="ky-KG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келгендеринде толтурган, 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ошондой эле социалдык медиа (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жана электрондук почталар аркылуу </a:t>
            </a:r>
            <a:r>
              <a:rPr lang="ky-KG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жиберилген анкетага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жооптордун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негизинде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алынды</a:t>
            </a:r>
            <a:r>
              <a:rPr lang="ky-KG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ky-KG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Жалпы 10306 бүтүрүүчүнүн </a:t>
            </a:r>
            <a:r>
              <a:rPr lang="ky-KG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4528и </a:t>
            </a: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өздөрү жөнүндө маалымат беришти, т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оптолгон маалыматтар кылдаттык менен текшерилип, бүтүрүүчүлөрүбүздүн ишке орношуу жана иштеген тармактары боюнча </a:t>
            </a:r>
            <a:r>
              <a:rPr kumimoji="0" lang="ky-KG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анализ 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жасалды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Анализдин мазмуну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2002-2022-окуу жылында бүтүргөндөрдүн жалпы саны жана алардын ичинен анкета толтургандардын үлүшү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ky-KG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Бүтүрүүчүлөрүбүздүн өлкөлөр боюнча статистикасы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Бүтүрүүчүлөрүбүздүн жумушка орношуу статистикасы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1049338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y-KG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Иштеген бүтүрүүчүлөрүбүздүн кесиби боюнча анализи</a:t>
            </a: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endParaRPr kumimoji="0" lang="ky-KG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49338" indent="-342900" algn="just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ky-KG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Иштеген бүтүрүүчүлөрүбүздүн сектордук анализи.</a:t>
            </a:r>
            <a:endParaRPr lang="tr-TR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manas.edu.kg/logo/Manas_logo.jpg">
            <a:extLst>
              <a:ext uri="{FF2B5EF4-FFF2-40B4-BE49-F238E27FC236}">
                <a16:creationId xmlns="" xmlns:a16="http://schemas.microsoft.com/office/drawing/2014/main" id="{5558464D-6CC5-4FBE-8E4D-10071D445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770" y="284798"/>
            <a:ext cx="1110460" cy="111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1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7151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142921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430953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286937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3 Metin kutusu"/>
          <p:cNvSpPr txBox="1"/>
          <p:nvPr/>
        </p:nvSpPr>
        <p:spPr>
          <a:xfrm>
            <a:off x="1780086" y="581779"/>
            <a:ext cx="5416537" cy="46166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ЖАЛПЫ МААЛЫМАТ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58648"/>
              </p:ext>
            </p:extLst>
          </p:nvPr>
        </p:nvGraphicFramePr>
        <p:xfrm>
          <a:off x="1115616" y="2891664"/>
          <a:ext cx="7056784" cy="3804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6 Metin kutusu"/>
          <p:cNvSpPr txBox="1"/>
          <p:nvPr/>
        </p:nvSpPr>
        <p:spPr>
          <a:xfrm>
            <a:off x="73980" y="1682503"/>
            <a:ext cx="7088744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y-KG" sz="2000" b="1" dirty="0">
                <a:solidFill>
                  <a:srgbClr val="C00000"/>
                </a:solidFill>
              </a:rPr>
              <a:t>2002-202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ky-KG" sz="2000" b="1" dirty="0" smtClean="0">
                <a:solidFill>
                  <a:srgbClr val="C00000"/>
                </a:solidFill>
              </a:rPr>
              <a:t>-ж.ж. ЖАЛПЫ </a:t>
            </a:r>
            <a:r>
              <a:rPr lang="ky-KG" sz="2000" b="1" dirty="0">
                <a:solidFill>
                  <a:srgbClr val="C00000"/>
                </a:solidFill>
              </a:rPr>
              <a:t>БҮТҮРҮҮЧҮЛӨРДҮН САНЫ:</a:t>
            </a:r>
            <a:endParaRPr lang="en-US" sz="2000" b="1" dirty="0">
              <a:solidFill>
                <a:srgbClr val="C00000"/>
              </a:solidFill>
            </a:endParaRPr>
          </a:p>
          <a:p>
            <a:endParaRPr lang="ky-KG" sz="2000" b="1" dirty="0">
              <a:solidFill>
                <a:srgbClr val="C00000"/>
              </a:solidFill>
            </a:endParaRPr>
          </a:p>
          <a:p>
            <a:r>
              <a:rPr lang="ky-KG" sz="2000" b="1" dirty="0">
                <a:solidFill>
                  <a:srgbClr val="0070C0"/>
                </a:solidFill>
              </a:rPr>
              <a:t>БАЙЛАНЫШ ТҮЗҮЛГӨН БҮТҮРҮҮЧҮЛӨРДҮН</a:t>
            </a:r>
            <a:r>
              <a:rPr lang="ky-KG" sz="2000" b="1" dirty="0" smtClean="0">
                <a:solidFill>
                  <a:srgbClr val="0070C0"/>
                </a:solidFill>
              </a:rPr>
              <a:t> САНЫ: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87611F7-8921-41E1-9BDE-DE399666F591}"/>
              </a:ext>
            </a:extLst>
          </p:cNvPr>
          <p:cNvSpPr txBox="1"/>
          <p:nvPr/>
        </p:nvSpPr>
        <p:spPr>
          <a:xfrm>
            <a:off x="6621748" y="1428945"/>
            <a:ext cx="2448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10306</a:t>
            </a:r>
            <a:endParaRPr lang="ky-KG" sz="4400" b="1" dirty="0">
              <a:solidFill>
                <a:srgbClr val="C00000"/>
              </a:solidFill>
            </a:endParaRPr>
          </a:p>
          <a:p>
            <a:r>
              <a:rPr lang="en-US" sz="4400" b="1" dirty="0">
                <a:solidFill>
                  <a:srgbClr val="0070C0"/>
                </a:solidFill>
              </a:rPr>
              <a:t>4528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7151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142921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430953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286937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idx="1"/>
          </p:nvPr>
        </p:nvSpPr>
        <p:spPr>
          <a:xfrm>
            <a:off x="96137" y="3429000"/>
            <a:ext cx="3316163" cy="19274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 err="1">
                <a:solidFill>
                  <a:srgbClr val="C00000"/>
                </a:solidFill>
              </a:rPr>
              <a:t>Жалпы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бүтүрүүчүлөрдүн</a:t>
            </a:r>
            <a:r>
              <a:rPr lang="ru-RU" sz="2000" b="1" dirty="0" smtClean="0">
                <a:solidFill>
                  <a:srgbClr val="C00000"/>
                </a:solidFill>
              </a:rPr>
              <a:t> 8719</a:t>
            </a:r>
            <a:r>
              <a:rPr lang="ru-RU" sz="2000" b="1" dirty="0">
                <a:solidFill>
                  <a:srgbClr val="C00000"/>
                </a:solidFill>
              </a:rPr>
              <a:t>у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(84,6%) – </a:t>
            </a:r>
            <a:r>
              <a:rPr lang="ru-RU" sz="2000" b="1" dirty="0" err="1" smtClean="0">
                <a:solidFill>
                  <a:srgbClr val="C00000"/>
                </a:solidFill>
              </a:rPr>
              <a:t>Кыргызстандын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жарандары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</a:rPr>
              <a:t>1115и </a:t>
            </a:r>
            <a:r>
              <a:rPr lang="ru-RU" sz="2000" b="1" dirty="0">
                <a:solidFill>
                  <a:srgbClr val="C00000"/>
                </a:solidFill>
              </a:rPr>
              <a:t>(10,8%) –</a:t>
            </a:r>
            <a:r>
              <a:rPr lang="ru-RU" sz="2000" b="1" dirty="0" err="1" smtClean="0">
                <a:solidFill>
                  <a:srgbClr val="C00000"/>
                </a:solidFill>
              </a:rPr>
              <a:t>Түркиянын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жарандары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</a:rPr>
              <a:t>472си </a:t>
            </a:r>
            <a:r>
              <a:rPr lang="ru-RU" sz="2000" b="1" dirty="0">
                <a:solidFill>
                  <a:srgbClr val="C00000"/>
                </a:solidFill>
              </a:rPr>
              <a:t>(4,6%) </a:t>
            </a:r>
            <a:r>
              <a:rPr lang="ru-RU" sz="2000" b="1" dirty="0" smtClean="0">
                <a:solidFill>
                  <a:srgbClr val="C00000"/>
                </a:solidFill>
              </a:rPr>
              <a:t>–башка </a:t>
            </a:r>
            <a:r>
              <a:rPr lang="ru-RU" sz="2000" b="1" dirty="0" err="1">
                <a:solidFill>
                  <a:srgbClr val="C00000"/>
                </a:solidFill>
              </a:rPr>
              <a:t>өлкөлөрдүн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жарандары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buNone/>
            </a:pPr>
            <a:endParaRPr lang="tr-TR" sz="2000" b="1" dirty="0">
              <a:solidFill>
                <a:srgbClr val="C00000"/>
              </a:solidFill>
            </a:endParaRPr>
          </a:p>
        </p:txBody>
      </p:sp>
      <p:sp>
        <p:nvSpPr>
          <p:cNvPr id="12" name="3 Metin kutusu"/>
          <p:cNvSpPr txBox="1"/>
          <p:nvPr/>
        </p:nvSpPr>
        <p:spPr>
          <a:xfrm>
            <a:off x="1754219" y="869810"/>
            <a:ext cx="5416537" cy="46166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ЖАЛПЫ МААЛЫМАТ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Grafik 21"/>
          <p:cNvGraphicFramePr/>
          <p:nvPr>
            <p:extLst>
              <p:ext uri="{D42A27DB-BD31-4B8C-83A1-F6EECF244321}">
                <p14:modId xmlns:p14="http://schemas.microsoft.com/office/powerpoint/2010/main" val="3825032037"/>
              </p:ext>
            </p:extLst>
          </p:nvPr>
        </p:nvGraphicFramePr>
        <p:xfrm>
          <a:off x="3423668" y="2204864"/>
          <a:ext cx="51442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2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812360" y="2204864"/>
            <a:ext cx="1331640" cy="1944216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ky-KG" sz="13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Анкета толтурган бүтүрүүчүлөрүбүз 43 өлкөдө экенин </a:t>
            </a:r>
            <a:r>
              <a:rPr lang="ky-KG" sz="13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белгилешкен</a:t>
            </a:r>
            <a:endParaRPr lang="tr-TR" sz="13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410F8FB2-1CB4-4DC4-ABA5-9900EC641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595092"/>
              </p:ext>
            </p:extLst>
          </p:nvPr>
        </p:nvGraphicFramePr>
        <p:xfrm>
          <a:off x="226849" y="913338"/>
          <a:ext cx="7560840" cy="575788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3081585847"/>
                    </a:ext>
                  </a:extLst>
                </a:gridCol>
                <a:gridCol w="1242138">
                  <a:extLst>
                    <a:ext uri="{9D8B030D-6E8A-4147-A177-3AD203B41FA5}">
                      <a16:colId xmlns="" xmlns:a16="http://schemas.microsoft.com/office/drawing/2014/main" val="1463143306"/>
                    </a:ext>
                  </a:extLst>
                </a:gridCol>
                <a:gridCol w="945105">
                  <a:extLst>
                    <a:ext uri="{9D8B030D-6E8A-4147-A177-3AD203B41FA5}">
                      <a16:colId xmlns="" xmlns:a16="http://schemas.microsoft.com/office/drawing/2014/main" val="2333548513"/>
                    </a:ext>
                  </a:extLst>
                </a:gridCol>
                <a:gridCol w="945105">
                  <a:extLst>
                    <a:ext uri="{9D8B030D-6E8A-4147-A177-3AD203B41FA5}">
                      <a16:colId xmlns="" xmlns:a16="http://schemas.microsoft.com/office/drawing/2014/main" val="2483459233"/>
                    </a:ext>
                  </a:extLst>
                </a:gridCol>
                <a:gridCol w="756084">
                  <a:extLst>
                    <a:ext uri="{9D8B030D-6E8A-4147-A177-3AD203B41FA5}">
                      <a16:colId xmlns="" xmlns:a16="http://schemas.microsoft.com/office/drawing/2014/main" val="1309948177"/>
                    </a:ext>
                  </a:extLst>
                </a:gridCol>
                <a:gridCol w="1134126">
                  <a:extLst>
                    <a:ext uri="{9D8B030D-6E8A-4147-A177-3AD203B41FA5}">
                      <a16:colId xmlns="" xmlns:a16="http://schemas.microsoft.com/office/drawing/2014/main" val="671406210"/>
                    </a:ext>
                  </a:extLst>
                </a:gridCol>
                <a:gridCol w="945105">
                  <a:extLst>
                    <a:ext uri="{9D8B030D-6E8A-4147-A177-3AD203B41FA5}">
                      <a16:colId xmlns="" xmlns:a16="http://schemas.microsoft.com/office/drawing/2014/main" val="2532426187"/>
                    </a:ext>
                  </a:extLst>
                </a:gridCol>
                <a:gridCol w="945105">
                  <a:extLst>
                    <a:ext uri="{9D8B030D-6E8A-4147-A177-3AD203B41FA5}">
                      <a16:colId xmlns="" xmlns:a16="http://schemas.microsoft.com/office/drawing/2014/main" val="3933572362"/>
                    </a:ext>
                  </a:extLst>
                </a:gridCol>
              </a:tblGrid>
              <a:tr h="455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Өлкөнүн</a:t>
                      </a:r>
                      <a:r>
                        <a:rPr lang="ky-KG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аталышы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Өлкөнүн</a:t>
                      </a:r>
                      <a:r>
                        <a:rPr lang="ky-KG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аталышы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Саны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657795229"/>
                  </a:ext>
                </a:extLst>
              </a:tr>
              <a:tr h="28260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Кыргызстан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77,12%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Грузия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05420811"/>
                  </a:ext>
                </a:extLst>
              </a:tr>
              <a:tr h="32376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Түркия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Италия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103224022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Орусия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Канада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804009618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БАЭ(Дубай)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Кувейт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825036644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Бахрейн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907588019"/>
                  </a:ext>
                </a:extLst>
              </a:tr>
              <a:tr h="28516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Казакстан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Сингапур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91926969"/>
                  </a:ext>
                </a:extLst>
              </a:tr>
              <a:tr h="230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Кытай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ky-KG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Ооганстан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19059827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АКШ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Чехия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64648508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Кипр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Индия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116674209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Түштүк Корея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Испания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05404406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Катар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Швеция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291704213"/>
                  </a:ext>
                </a:extLst>
              </a:tr>
              <a:tr h="2538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Өзбекстан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Швейцария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48486370"/>
                  </a:ext>
                </a:extLst>
              </a:tr>
              <a:tr h="230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Монголия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Малайзия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857887212"/>
                  </a:ext>
                </a:extLst>
              </a:tr>
              <a:tr h="2305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Азербайжан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Молдова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880456808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Улуу Британия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Польша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874476669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ky-KG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Жапония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Тайвань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972131330"/>
                  </a:ext>
                </a:extLst>
              </a:tr>
              <a:tr h="27705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Түркмөнстан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Греция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55541103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Таиланд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Норвегия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34387853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Тажикистан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Египет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85462626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Австрия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41007844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Венгрия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819985384"/>
                  </a:ext>
                </a:extLst>
              </a:tr>
              <a:tr h="22773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Украина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ЖАЛПЫ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765526577"/>
                  </a:ext>
                </a:extLst>
              </a:tr>
            </a:tbl>
          </a:graphicData>
        </a:graphic>
      </p:graphicFrame>
      <p:pic>
        <p:nvPicPr>
          <p:cNvPr id="5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6904" y="151167"/>
            <a:ext cx="683568" cy="469521"/>
          </a:xfrm>
          <a:prstGeom prst="roundRect">
            <a:avLst>
              <a:gd name="adj" fmla="val 85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1"/>
          <p:cNvSpPr/>
          <p:nvPr/>
        </p:nvSpPr>
        <p:spPr>
          <a:xfrm>
            <a:off x="136124" y="44624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4"/>
          <p:cNvSpPr/>
          <p:nvPr/>
        </p:nvSpPr>
        <p:spPr>
          <a:xfrm>
            <a:off x="286210" y="280078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194033" y="162351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241636" y="430167"/>
            <a:ext cx="7560840" cy="381042"/>
          </a:xfrm>
          <a:prstGeom prst="rect">
            <a:avLst/>
          </a:prstGeom>
          <a:solidFill>
            <a:srgbClr val="002060"/>
          </a:solidFill>
        </p:spPr>
        <p:txBody>
          <a:bodyPr vert="horz" lIns="99534" tIns="49767" rIns="99534" bIns="49767" rtlCol="0" anchor="ctr">
            <a:noAutofit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44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Бүтүрүүчүлөрүбүздүн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өлкөлөр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статистикасы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454504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Metin kutusu">
            <a:extLst>
              <a:ext uri="{FF2B5EF4-FFF2-40B4-BE49-F238E27FC236}">
                <a16:creationId xmlns="" xmlns:a16="http://schemas.microsoft.com/office/drawing/2014/main" id="{14C3B613-EEAC-4BD0-885A-66BC52784B65}"/>
              </a:ext>
            </a:extLst>
          </p:cNvPr>
          <p:cNvSpPr txBox="1"/>
          <p:nvPr/>
        </p:nvSpPr>
        <p:spPr>
          <a:xfrm>
            <a:off x="1488569" y="51070"/>
            <a:ext cx="6696744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КТМУнун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2002-2022-ОКУУ ЖЫЛЫНДА БҮТҮРҮҮЧҮЛӨРҮНҮН </a:t>
            </a:r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АНАЛИЗИ 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(</a:t>
            </a:r>
            <a:r>
              <a:rPr lang="ru-RU" b="1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шке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орношуулары</a:t>
            </a:r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C:\Users\Serhat\Desktop\mezunlar_dernegi_logo.jpg">
            <a:extLst>
              <a:ext uri="{FF2B5EF4-FFF2-40B4-BE49-F238E27FC236}">
                <a16:creationId xmlns="" xmlns:a16="http://schemas.microsoft.com/office/drawing/2014/main" id="{0700AD21-1C28-4D63-9D24-BEE9435AA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119" y="139474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5 Metin kutusu">
            <a:extLst>
              <a:ext uri="{FF2B5EF4-FFF2-40B4-BE49-F238E27FC236}">
                <a16:creationId xmlns="" xmlns:a16="http://schemas.microsoft.com/office/drawing/2014/main" id="{7F93FB93-E8DA-4950-AB42-DF2E2A089B85}"/>
              </a:ext>
            </a:extLst>
          </p:cNvPr>
          <p:cNvSpPr txBox="1"/>
          <p:nvPr/>
        </p:nvSpPr>
        <p:spPr>
          <a:xfrm>
            <a:off x="275119" y="1009663"/>
            <a:ext cx="451290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chemeClr val="bg1"/>
                </a:solidFill>
              </a:rPr>
              <a:t>Жалпы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бүтүрүүчүлөрдүн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саны </a:t>
            </a:r>
            <a:r>
              <a:rPr lang="tr-TR" sz="1600" b="1" dirty="0">
                <a:solidFill>
                  <a:schemeClr val="bg1"/>
                </a:solidFill>
              </a:rPr>
              <a:t>: </a:t>
            </a:r>
            <a:r>
              <a:rPr lang="ru-RU" sz="1600" b="1" dirty="0">
                <a:solidFill>
                  <a:schemeClr val="bg1"/>
                </a:solidFill>
              </a:rPr>
              <a:t>10306</a:t>
            </a:r>
            <a:endParaRPr lang="tr-TR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Анкета </a:t>
            </a:r>
            <a:r>
              <a:rPr lang="ru-RU" sz="1600" b="1" dirty="0" err="1" smtClean="0">
                <a:solidFill>
                  <a:schemeClr val="bg1"/>
                </a:solidFill>
              </a:rPr>
              <a:t>толтурган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бүтүрүүчүлөрдүн</a:t>
            </a:r>
            <a:r>
              <a:rPr lang="ru-RU" sz="1600" b="1" dirty="0" smtClean="0">
                <a:solidFill>
                  <a:schemeClr val="bg1"/>
                </a:solidFill>
              </a:rPr>
              <a:t> саны </a:t>
            </a:r>
            <a:r>
              <a:rPr lang="tr-TR" sz="1600" b="1" dirty="0">
                <a:solidFill>
                  <a:schemeClr val="bg1"/>
                </a:solidFill>
              </a:rPr>
              <a:t>: </a:t>
            </a:r>
            <a:r>
              <a:rPr lang="ky-KG" sz="1600" b="1" dirty="0">
                <a:solidFill>
                  <a:schemeClr val="bg1"/>
                </a:solidFill>
              </a:rPr>
              <a:t>4528</a:t>
            </a:r>
            <a:endParaRPr lang="tr-TR" sz="1600" b="1" dirty="0">
              <a:solidFill>
                <a:schemeClr val="bg1"/>
              </a:solidFill>
            </a:endParaRPr>
          </a:p>
          <a:p>
            <a:r>
              <a:rPr lang="ru-RU" sz="1600" b="1" dirty="0" err="1">
                <a:solidFill>
                  <a:schemeClr val="bg1"/>
                </a:solidFill>
              </a:rPr>
              <a:t>Үл</a:t>
            </a:r>
            <a:r>
              <a:rPr lang="ky-KG" sz="1600" b="1" dirty="0">
                <a:solidFill>
                  <a:schemeClr val="bg1"/>
                </a:solidFill>
              </a:rPr>
              <a:t>үшү</a:t>
            </a:r>
            <a:r>
              <a:rPr lang="tr-TR" sz="1600" b="1" dirty="0">
                <a:solidFill>
                  <a:schemeClr val="bg1"/>
                </a:solidFill>
              </a:rPr>
              <a:t>: % </a:t>
            </a:r>
            <a:r>
              <a:rPr lang="ru-RU" sz="1600" b="1" dirty="0">
                <a:solidFill>
                  <a:schemeClr val="bg1"/>
                </a:solidFill>
              </a:rPr>
              <a:t>43,93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174437"/>
              </p:ext>
            </p:extLst>
          </p:nvPr>
        </p:nvGraphicFramePr>
        <p:xfrm>
          <a:off x="214282" y="1916831"/>
          <a:ext cx="8750206" cy="4904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187624" y="36869"/>
            <a:ext cx="669674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2002-202</a:t>
            </a:r>
            <a:r>
              <a:rPr lang="ky-KG" b="1" dirty="0">
                <a:solidFill>
                  <a:schemeClr val="bg1"/>
                </a:solidFill>
              </a:rPr>
              <a:t>2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ky-KG" b="1" dirty="0">
                <a:solidFill>
                  <a:schemeClr val="bg1"/>
                </a:solidFill>
              </a:rPr>
              <a:t>-</a:t>
            </a:r>
            <a:r>
              <a:rPr lang="ky-KG" b="1" dirty="0" smtClean="0">
                <a:solidFill>
                  <a:schemeClr val="bg1"/>
                </a:solidFill>
              </a:rPr>
              <a:t>ж.ж. КТМУнун</a:t>
            </a:r>
            <a:r>
              <a:rPr lang="ru-RU" b="1" dirty="0" smtClean="0">
                <a:solidFill>
                  <a:schemeClr val="bg1"/>
                </a:solidFill>
              </a:rPr>
              <a:t> БҮТҮРҮҮЧҮЛӨРҮНҮН 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КЕСИПТИК ЖАКТАН БӨЛҮНҮШҮ </a:t>
            </a:r>
          </a:p>
        </p:txBody>
      </p:sp>
      <p:pic>
        <p:nvPicPr>
          <p:cNvPr id="7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5 Metin kutusu">
            <a:extLst>
              <a:ext uri="{FF2B5EF4-FFF2-40B4-BE49-F238E27FC236}">
                <a16:creationId xmlns="" xmlns:a16="http://schemas.microsoft.com/office/drawing/2014/main" id="{A7871547-9AED-4F7A-8FB5-B6BE72B47941}"/>
              </a:ext>
            </a:extLst>
          </p:cNvPr>
          <p:cNvSpPr txBox="1"/>
          <p:nvPr/>
        </p:nvSpPr>
        <p:spPr>
          <a:xfrm>
            <a:off x="275119" y="855614"/>
            <a:ext cx="444089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chemeClr val="tx1"/>
                </a:solidFill>
              </a:rPr>
              <a:t>Жалпы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бүтүрүүчүлөрдүн</a:t>
            </a:r>
            <a:r>
              <a:rPr lang="ru-RU" sz="1600" b="1" dirty="0" smtClean="0">
                <a:solidFill>
                  <a:schemeClr val="tx1"/>
                </a:solidFill>
              </a:rPr>
              <a:t> саны 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ru-RU" sz="1600" b="1" dirty="0">
                <a:solidFill>
                  <a:schemeClr val="tx1"/>
                </a:solidFill>
              </a:rPr>
              <a:t>10306</a:t>
            </a:r>
            <a:endParaRPr lang="tr-TR" sz="16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Анкета </a:t>
            </a:r>
            <a:r>
              <a:rPr lang="ru-RU" sz="1600" b="1" dirty="0" err="1" smtClean="0">
                <a:solidFill>
                  <a:schemeClr val="tx1"/>
                </a:solidFill>
              </a:rPr>
              <a:t>толтурган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бүтүрүүчүлөрдүн</a:t>
            </a:r>
            <a:r>
              <a:rPr lang="ru-RU" sz="1600" b="1" dirty="0" smtClean="0">
                <a:solidFill>
                  <a:schemeClr val="tx1"/>
                </a:solidFill>
              </a:rPr>
              <a:t> саны 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ky-KG" sz="1600" b="1" dirty="0">
                <a:solidFill>
                  <a:schemeClr val="tx1"/>
                </a:solidFill>
              </a:rPr>
              <a:t>4528</a:t>
            </a:r>
            <a:endParaRPr lang="tr-TR" sz="1600" b="1" dirty="0">
              <a:solidFill>
                <a:schemeClr val="tx1"/>
              </a:solidFill>
            </a:endParaRPr>
          </a:p>
          <a:p>
            <a:r>
              <a:rPr lang="ru-RU" sz="1600" b="1" dirty="0" err="1">
                <a:solidFill>
                  <a:schemeClr val="tx1"/>
                </a:solidFill>
              </a:rPr>
              <a:t>Үл</a:t>
            </a:r>
            <a:r>
              <a:rPr lang="ky-KG" sz="1600" b="1" dirty="0">
                <a:solidFill>
                  <a:schemeClr val="tx1"/>
                </a:solidFill>
              </a:rPr>
              <a:t>үшү</a:t>
            </a:r>
            <a:r>
              <a:rPr lang="tr-TR" sz="1600" b="1" dirty="0">
                <a:solidFill>
                  <a:schemeClr val="tx1"/>
                </a:solidFill>
              </a:rPr>
              <a:t>: % </a:t>
            </a:r>
            <a:r>
              <a:rPr lang="ru-RU" sz="1600" b="1" dirty="0">
                <a:solidFill>
                  <a:schemeClr val="tx1"/>
                </a:solidFill>
              </a:rPr>
              <a:t>43,93</a:t>
            </a:r>
            <a:endParaRPr lang="tr-T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etin kutusu"/>
          <p:cNvSpPr txBox="1"/>
          <p:nvPr/>
        </p:nvSpPr>
        <p:spPr>
          <a:xfrm>
            <a:off x="683568" y="188640"/>
            <a:ext cx="7776864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КТМУнун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</a:rPr>
              <a:t>2002-202</a:t>
            </a:r>
            <a:r>
              <a:rPr lang="ky-KG" sz="2000" b="1" dirty="0" smtClean="0">
                <a:solidFill>
                  <a:schemeClr val="bg1"/>
                </a:solidFill>
              </a:rPr>
              <a:t>2-ж.ж. </a:t>
            </a:r>
            <a:r>
              <a:rPr lang="ru-RU" sz="2000" b="1" dirty="0">
                <a:solidFill>
                  <a:schemeClr val="bg1"/>
                </a:solidFill>
              </a:rPr>
              <a:t>ИШКЕ </a:t>
            </a:r>
            <a:r>
              <a:rPr lang="ru-RU" sz="2000" b="1" dirty="0" smtClean="0">
                <a:solidFill>
                  <a:schemeClr val="bg1"/>
                </a:solidFill>
              </a:rPr>
              <a:t>ОРНОШКОН</a:t>
            </a:r>
            <a:endParaRPr lang="tr-TR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БҮТҮРҮҮЧҮЛӨРҮНҮН ТАРМАКТАРГА КАРАТА </a:t>
            </a:r>
            <a:r>
              <a:rPr lang="ru-RU" sz="2000" b="1" dirty="0" smtClean="0">
                <a:solidFill>
                  <a:schemeClr val="bg1"/>
                </a:solidFill>
              </a:rPr>
              <a:t>БӨЛҮНҮШҮ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3956454668"/>
              </p:ext>
            </p:extLst>
          </p:nvPr>
        </p:nvGraphicFramePr>
        <p:xfrm>
          <a:off x="323528" y="2204864"/>
          <a:ext cx="8352928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5 Metin kutusu">
            <a:extLst>
              <a:ext uri="{FF2B5EF4-FFF2-40B4-BE49-F238E27FC236}">
                <a16:creationId xmlns="" xmlns:a16="http://schemas.microsoft.com/office/drawing/2014/main" id="{2526B0AD-9419-418D-9734-AF84583FC426}"/>
              </a:ext>
            </a:extLst>
          </p:cNvPr>
          <p:cNvSpPr txBox="1"/>
          <p:nvPr/>
        </p:nvSpPr>
        <p:spPr>
          <a:xfrm>
            <a:off x="251520" y="980728"/>
            <a:ext cx="46805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Анкета </a:t>
            </a:r>
            <a:r>
              <a:rPr lang="ru-RU" sz="1600" b="1" dirty="0" err="1" smtClean="0">
                <a:solidFill>
                  <a:schemeClr val="tx1"/>
                </a:solidFill>
              </a:rPr>
              <a:t>толтурган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бүтүрүүчүлөрдүн</a:t>
            </a:r>
            <a:r>
              <a:rPr lang="ru-RU" sz="1600" b="1" dirty="0" smtClean="0">
                <a:solidFill>
                  <a:schemeClr val="tx1"/>
                </a:solidFill>
              </a:rPr>
              <a:t> саны 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ky-KG" sz="1600" b="1" dirty="0">
                <a:solidFill>
                  <a:schemeClr val="tx1"/>
                </a:solidFill>
              </a:rPr>
              <a:t>4528</a:t>
            </a:r>
          </a:p>
          <a:p>
            <a:r>
              <a:rPr lang="ru-RU" sz="1600" b="1" dirty="0" err="1">
                <a:solidFill>
                  <a:schemeClr val="tx1"/>
                </a:solidFill>
              </a:rPr>
              <a:t>Ишке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орношкондор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ru-RU" sz="1600" b="1" dirty="0">
                <a:solidFill>
                  <a:schemeClr val="tx1"/>
                </a:solidFill>
              </a:rPr>
              <a:t>2864</a:t>
            </a:r>
            <a:endParaRPr lang="tr-TR" sz="1600" b="1" dirty="0">
              <a:solidFill>
                <a:schemeClr val="tx1"/>
              </a:solidFill>
            </a:endParaRPr>
          </a:p>
          <a:p>
            <a:r>
              <a:rPr lang="ru-RU" sz="1600" b="1" dirty="0" err="1">
                <a:solidFill>
                  <a:schemeClr val="tx1"/>
                </a:solidFill>
              </a:rPr>
              <a:t>Үл</a:t>
            </a:r>
            <a:r>
              <a:rPr lang="ky-KG" sz="1600" b="1" dirty="0">
                <a:solidFill>
                  <a:schemeClr val="tx1"/>
                </a:solidFill>
              </a:rPr>
              <a:t>үшү</a:t>
            </a:r>
            <a:r>
              <a:rPr lang="tr-TR" sz="1600" b="1" dirty="0">
                <a:solidFill>
                  <a:schemeClr val="tx1"/>
                </a:solidFill>
              </a:rPr>
              <a:t>: </a:t>
            </a:r>
            <a:r>
              <a:rPr lang="ru-RU" sz="1600" b="1" dirty="0">
                <a:solidFill>
                  <a:schemeClr val="tx1"/>
                </a:solidFill>
              </a:rPr>
              <a:t>63,3 </a:t>
            </a:r>
            <a:r>
              <a:rPr lang="tr-TR" sz="1600" b="1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8217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7773" y="1005630"/>
            <a:ext cx="3564398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6 Metin kutusu"/>
          <p:cNvSpPr txBox="1"/>
          <p:nvPr/>
        </p:nvSpPr>
        <p:spPr>
          <a:xfrm>
            <a:off x="827584" y="5199583"/>
            <a:ext cx="7488832" cy="461665"/>
          </a:xfrm>
          <a:prstGeom prst="rect">
            <a:avLst/>
          </a:prstGeom>
          <a:solidFill>
            <a:srgbClr val="93D6FF"/>
          </a:solidFill>
          <a:ln w="38100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y-KG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ЫРААЗЫЧЫЛЫК БИЛДИРЕБИ</a:t>
            </a:r>
            <a:r>
              <a:rPr lang="ru-RU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tr-TR" sz="2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5 Metin kutusu"/>
          <p:cNvSpPr txBox="1"/>
          <p:nvPr/>
        </p:nvSpPr>
        <p:spPr>
          <a:xfrm>
            <a:off x="3491880" y="5877272"/>
            <a:ext cx="1656184" cy="584775"/>
          </a:xfrm>
          <a:prstGeom prst="rect">
            <a:avLst/>
          </a:prstGeom>
          <a:solidFill>
            <a:srgbClr val="9E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ky-KG" sz="32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tr-TR" sz="32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408</Words>
  <Application>Microsoft Office PowerPoint</Application>
  <PresentationFormat>Ekran Gösterisi (4:3)</PresentationFormat>
  <Paragraphs>235</Paragraphs>
  <Slides>9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1_Тема Office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User</cp:lastModifiedBy>
  <cp:revision>153</cp:revision>
  <dcterms:created xsi:type="dcterms:W3CDTF">2013-06-26T08:13:03Z</dcterms:created>
  <dcterms:modified xsi:type="dcterms:W3CDTF">2023-03-22T10:37:56Z</dcterms:modified>
</cp:coreProperties>
</file>